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7" r:id="rId5"/>
    <p:sldId id="279" r:id="rId6"/>
    <p:sldId id="280" r:id="rId7"/>
    <p:sldId id="281" r:id="rId8"/>
    <p:sldId id="282" r:id="rId9"/>
    <p:sldId id="283" r:id="rId10"/>
    <p:sldId id="284" r:id="rId11"/>
    <p:sldId id="274" r:id="rId12"/>
    <p:sldId id="276" r:id="rId13"/>
    <p:sldId id="275" r:id="rId14"/>
    <p:sldId id="278" r:id="rId15"/>
    <p:sldId id="277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CAD"/>
    <a:srgbClr val="C709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60"/>
  </p:normalViewPr>
  <p:slideViewPr>
    <p:cSldViewPr>
      <p:cViewPr varScale="1">
        <p:scale>
          <a:sx n="64" d="100"/>
          <a:sy n="64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CE 2011 FONDO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Logo Calidad.tif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21000"/>
          </a:blip>
          <a:srcRect l="10731" b="20151"/>
          <a:stretch>
            <a:fillRect/>
          </a:stretch>
        </p:blipFill>
        <p:spPr>
          <a:xfrm>
            <a:off x="0" y="4181563"/>
            <a:ext cx="2699792" cy="2676437"/>
          </a:xfrm>
          <a:prstGeom prst="rect">
            <a:avLst/>
          </a:prstGeom>
        </p:spPr>
      </p:pic>
      <p:cxnSp>
        <p:nvCxnSpPr>
          <p:cNvPr id="8" name="Straight Connector 6"/>
          <p:cNvCxnSpPr/>
          <p:nvPr userDrawn="1"/>
        </p:nvCxnSpPr>
        <p:spPr bwMode="auto">
          <a:xfrm rot="10800000">
            <a:off x="4591050" y="438150"/>
            <a:ext cx="4552952" cy="0"/>
          </a:xfrm>
          <a:prstGeom prst="line">
            <a:avLst/>
          </a:prstGeom>
          <a:ln w="19050">
            <a:solidFill>
              <a:srgbClr val="003399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8478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</a:rPr>
              <a:t>Orden del día </a:t>
            </a:r>
          </a:p>
          <a:p>
            <a:endParaRPr lang="es-MX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tx2"/>
                </a:solidFill>
              </a:rPr>
              <a:t>Avance en  la certificación NADCAP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tx2"/>
                </a:solidFill>
              </a:rPr>
              <a:t>Acuerdos de la Revisión por la Dirección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tx2"/>
                </a:solidFill>
              </a:rPr>
              <a:t>Plan de la Calidad 2012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tx2"/>
                </a:solidFill>
              </a:rPr>
              <a:t>Actualización de documentos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tx2"/>
                </a:solidFill>
              </a:rPr>
              <a:t>Visitas </a:t>
            </a:r>
            <a:r>
              <a:rPr lang="es-MX" sz="2400" dirty="0" err="1" smtClean="0">
                <a:solidFill>
                  <a:schemeClr val="tx2"/>
                </a:solidFill>
              </a:rPr>
              <a:t>ema</a:t>
            </a:r>
            <a:endParaRPr lang="es-MX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tx2"/>
                </a:solidFill>
              </a:rPr>
              <a:t>Cumpleañeros del mes</a:t>
            </a:r>
            <a:endParaRPr lang="es-MX" sz="24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92080" y="3533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tx2"/>
                </a:solidFill>
              </a:rPr>
              <a:t>2012-02-02</a:t>
            </a:r>
            <a:endParaRPr lang="es-MX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18" y="1369208"/>
          <a:ext cx="8640961" cy="5372552"/>
        </p:xfrm>
        <a:graphic>
          <a:graphicData uri="http://schemas.openxmlformats.org/drawingml/2006/table">
            <a:tbl>
              <a:tblPr/>
              <a:tblGrid>
                <a:gridCol w="1584178"/>
                <a:gridCol w="1800200"/>
                <a:gridCol w="1296144"/>
                <a:gridCol w="792088"/>
                <a:gridCol w="864096"/>
                <a:gridCol w="699457"/>
                <a:gridCol w="1604798"/>
              </a:tblGrid>
              <a:tr h="3697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Objetivos de la Calidad</a:t>
                      </a:r>
                      <a:endParaRPr lang="es-MX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Acciones</a:t>
                      </a:r>
                      <a:endParaRPr lang="es-MX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es-MX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 </a:t>
                      </a:r>
                      <a:endParaRPr lang="es-MX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MX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97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 I</a:t>
                      </a: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 II</a:t>
                      </a: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Crear una cultura de mejora continua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Identificar, implementar y dar seguimiento a las oportunidades de mejora a través del análisis estadístico de los indicadores de la calidad, de las revisiones por la dirección, de los informes de auditoría internos y de terceras partes, así como de los buzones de quejas y sugerencias y de la encuesta de satisfacción del cliente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(No. de OM implementadas/No. de OM identificadas) x 100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20%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Coordinadora del Programa Institucional de la Calidad y Responsable del Equipo de Mejora Continua</a:t>
                      </a: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620688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ACCIONES, INDICADORES Y METAS ESTRATÉGICOS DEL PLAN DE LA CALIDAD 2012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331640" y="908720"/>
          <a:ext cx="6480720" cy="5415966"/>
        </p:xfrm>
        <a:graphic>
          <a:graphicData uri="http://schemas.openxmlformats.org/drawingml/2006/table">
            <a:tbl>
              <a:tblPr/>
              <a:tblGrid>
                <a:gridCol w="3240360"/>
                <a:gridCol w="3240360"/>
              </a:tblGrid>
              <a:tr h="350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 PROGRAMADO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CALIBRACIÓN Y/O MANTENIMIENTO (incluye viáticos y mensajería)*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$1,959,095.10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CAPACITACIÓN (Personal del SGC, Laboratorios y Equipos de Calidad)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$355,186.00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ACREDITACIÓN NADCAP (Visita, Capacitación, Equipo, MR, </a:t>
                      </a:r>
                      <a:r>
                        <a:rPr lang="es-MX" sz="14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etc.)**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$990,125.00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PRUEBAS INTERLABORATORIO Y/O PRUEBAS DE APTITUD (Incluye viáticos o mensajería)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$205,030.00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 DE REFERENCIA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$108,584.46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 BIBLIOGRÁFICO (normas)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$48,548.16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MATERIALES E INSUMOS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$190,490.29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EVALUACIÓNES ema (costo acreditación y honorarios)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$146,541.56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VIÁTICOS ema  (vuelo, alimentos, transporte y hospedaje)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$128,935.00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AUDITORÍA AQA (costo certificación y honorarios)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$20,000.00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VIÁTICOS AQA (transporte, alimentos y hospedaje)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$5,000.00</a:t>
                      </a:r>
                      <a:endParaRPr lang="es-MX" sz="1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$4,822,741.26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4. Actualización de Documentos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19740" y="1331221"/>
          <a:ext cx="4800532" cy="396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</a:tblGrid>
              <a:tr h="40320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DOCUMENTO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1335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CA07-07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2012-01-11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35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CA12-08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2012-01-30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35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CA14-09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2012-01-12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35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CA17-09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2012-01-11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35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MAC03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2012-01-01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4. Visitas </a:t>
            </a:r>
            <a:r>
              <a:rPr lang="es-MX" sz="2400" b="1" dirty="0" err="1" smtClean="0">
                <a:solidFill>
                  <a:schemeClr val="tx2"/>
                </a:solidFill>
              </a:rPr>
              <a:t>ema</a:t>
            </a:r>
            <a:endParaRPr lang="es-MX" sz="24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971601" y="1397000"/>
          <a:ext cx="720079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  <a:gridCol w="2400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PARTICIPANTES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Vigilancia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12-16 marzo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(probable)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Análisis Químicos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(Química)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Vigilancia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12-16 marzo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(probable)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Corrosión y Protección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(Química)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Acreditación Inicial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12-16 marzo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(probable)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Metrología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(Temperatura)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Vigilancia/ Acreditación Inicial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12-16 marzo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(probable)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Áreas administrativas y de apoyo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Generales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19740" y="1260230"/>
          <a:ext cx="4800532" cy="479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</a:tblGrid>
              <a:tr h="40320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MES</a:t>
                      </a:r>
                      <a:endParaRPr lang="es-MX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DÍA</a:t>
                      </a:r>
                      <a:endParaRPr lang="es-MX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Enero*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2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Febrero 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Marzo 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81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Abril 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Mayo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2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Junio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Julio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Agosto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Septiembre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Octubre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Noviembre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2"/>
                          </a:solidFill>
                        </a:rPr>
                        <a:t>Diciembre</a:t>
                      </a:r>
                      <a:endParaRPr lang="es-MX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663080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PROGRAMACIÓN DE REUNIONES DEL SGC: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Última semana de cada mes</a:t>
            </a:r>
            <a:endParaRPr kumimoji="0" lang="es-MX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6186790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*Reprogramada por Revisiones por la Dirección</a:t>
            </a:r>
            <a:endParaRPr kumimoji="0" lang="es-MX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Cumpleaños del mes de ENERO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620688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s-MX" sz="6000" b="1" dirty="0" smtClean="0">
                <a:solidFill>
                  <a:srgbClr val="7030A0"/>
                </a:solidFill>
                <a:latin typeface="Arnprior" pitchFamily="2" charset="0"/>
              </a:rPr>
              <a:t>¡¡ F </a:t>
            </a:r>
            <a:r>
              <a:rPr lang="es-MX" sz="6000" b="1" dirty="0" smtClean="0">
                <a:solidFill>
                  <a:srgbClr val="C709B0"/>
                </a:solidFill>
                <a:latin typeface="Arnprior" pitchFamily="2" charset="0"/>
              </a:rPr>
              <a:t>E </a:t>
            </a:r>
            <a:r>
              <a:rPr lang="es-MX" sz="6000" b="1" dirty="0" smtClean="0">
                <a:solidFill>
                  <a:schemeClr val="accent3">
                    <a:lumMod val="75000"/>
                  </a:schemeClr>
                </a:solidFill>
                <a:latin typeface="Arnprior" pitchFamily="2" charset="0"/>
              </a:rPr>
              <a:t>L </a:t>
            </a:r>
            <a:r>
              <a:rPr lang="es-MX" sz="6000" b="1" dirty="0" smtClean="0">
                <a:solidFill>
                  <a:schemeClr val="accent6">
                    <a:lumMod val="75000"/>
                  </a:schemeClr>
                </a:solidFill>
                <a:latin typeface="Arnprior" pitchFamily="2" charset="0"/>
              </a:rPr>
              <a:t>I </a:t>
            </a:r>
            <a:r>
              <a:rPr lang="es-MX" sz="6000" b="1" dirty="0" smtClean="0">
                <a:solidFill>
                  <a:schemeClr val="accent5">
                    <a:lumMod val="75000"/>
                  </a:schemeClr>
                </a:solidFill>
                <a:latin typeface="Arnprior" pitchFamily="2" charset="0"/>
              </a:rPr>
              <a:t>Z </a:t>
            </a:r>
          </a:p>
          <a:p>
            <a:pPr marL="457200" indent="-457200" algn="ctr"/>
            <a:r>
              <a:rPr lang="es-MX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prior" pitchFamily="2" charset="0"/>
              </a:rPr>
              <a:t>C </a:t>
            </a:r>
            <a:r>
              <a:rPr lang="es-MX" sz="6000" b="1" dirty="0" smtClean="0">
                <a:solidFill>
                  <a:srgbClr val="00B050"/>
                </a:solidFill>
                <a:latin typeface="Arnprior" pitchFamily="2" charset="0"/>
              </a:rPr>
              <a:t>U </a:t>
            </a:r>
            <a:r>
              <a:rPr lang="es-MX" sz="6000" b="1" dirty="0" smtClean="0">
                <a:solidFill>
                  <a:srgbClr val="FF0000"/>
                </a:solidFill>
                <a:latin typeface="Arnprior" pitchFamily="2" charset="0"/>
              </a:rPr>
              <a:t>M </a:t>
            </a:r>
            <a:r>
              <a:rPr lang="es-MX" sz="6000" b="1" dirty="0" smtClean="0">
                <a:solidFill>
                  <a:schemeClr val="accent5"/>
                </a:solidFill>
                <a:latin typeface="Arnprior" pitchFamily="2" charset="0"/>
              </a:rPr>
              <a:t>P </a:t>
            </a:r>
            <a:r>
              <a:rPr lang="es-MX" sz="6000" b="1" dirty="0" smtClean="0">
                <a:solidFill>
                  <a:schemeClr val="accent3">
                    <a:lumMod val="50000"/>
                  </a:schemeClr>
                </a:solidFill>
                <a:latin typeface="Arnprior" pitchFamily="2" charset="0"/>
              </a:rPr>
              <a:t>L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  <a:latin typeface="Arnprior" pitchFamily="2" charset="0"/>
              </a:rPr>
              <a:t>E </a:t>
            </a:r>
            <a:r>
              <a:rPr lang="es-MX" sz="6000" b="1" dirty="0" smtClean="0">
                <a:solidFill>
                  <a:srgbClr val="EA5CAD"/>
                </a:solidFill>
                <a:latin typeface="Arnprior" pitchFamily="2" charset="0"/>
              </a:rPr>
              <a:t>A </a:t>
            </a:r>
            <a:r>
              <a:rPr lang="es-MX" sz="6000" b="1" dirty="0" smtClean="0">
                <a:solidFill>
                  <a:schemeClr val="accent3">
                    <a:lumMod val="50000"/>
                  </a:schemeClr>
                </a:solidFill>
                <a:latin typeface="Arnprior" pitchFamily="2" charset="0"/>
              </a:rPr>
              <a:t>Ñ </a:t>
            </a:r>
            <a:r>
              <a:rPr lang="es-MX" sz="6000" b="1" dirty="0" smtClean="0">
                <a:latin typeface="Arnprior" pitchFamily="2" charset="0"/>
              </a:rPr>
              <a:t>O </a:t>
            </a:r>
            <a:r>
              <a:rPr lang="es-MX" sz="6000" b="1" dirty="0" smtClean="0">
                <a:solidFill>
                  <a:schemeClr val="accent5">
                    <a:lumMod val="50000"/>
                  </a:schemeClr>
                </a:solidFill>
                <a:latin typeface="Arnprior" pitchFamily="2" charset="0"/>
              </a:rPr>
              <a:t>S !!</a:t>
            </a:r>
          </a:p>
          <a:p>
            <a:pPr marL="457200" indent="-457200" algn="ctr"/>
            <a:endParaRPr lang="es-MX" sz="5400" b="1" dirty="0" smtClean="0">
              <a:solidFill>
                <a:schemeClr val="accent3">
                  <a:lumMod val="50000"/>
                </a:schemeClr>
              </a:solidFill>
              <a:latin typeface="Amienne" pitchFamily="82" charset="0"/>
            </a:endParaRPr>
          </a:p>
          <a:p>
            <a:pPr marL="457200" indent="-457200" algn="ctr"/>
            <a:endParaRPr lang="es-MX" sz="5400" b="1" dirty="0" smtClean="0">
              <a:solidFill>
                <a:schemeClr val="accent3">
                  <a:lumMod val="50000"/>
                </a:schemeClr>
              </a:solidFill>
              <a:latin typeface="Amienne" pitchFamily="82" charset="0"/>
            </a:endParaRPr>
          </a:p>
          <a:p>
            <a:pPr marL="457200" indent="-457200" algn="ctr"/>
            <a:endParaRPr lang="es-MX" sz="5400" b="1" dirty="0" smtClean="0">
              <a:solidFill>
                <a:schemeClr val="accent3">
                  <a:lumMod val="50000"/>
                </a:schemeClr>
              </a:solidFill>
              <a:latin typeface="Amienne" pitchFamily="82" charset="0"/>
            </a:endParaRPr>
          </a:p>
          <a:p>
            <a:pPr marL="457200" indent="-457200" algn="ctr"/>
            <a:r>
              <a:rPr lang="es-MX" sz="5400" b="1" dirty="0" err="1" smtClean="0">
                <a:solidFill>
                  <a:schemeClr val="accent3">
                    <a:lumMod val="50000"/>
                  </a:schemeClr>
                </a:solidFill>
                <a:latin typeface="Amienne" pitchFamily="82" charset="0"/>
              </a:rPr>
              <a:t>Jair</a:t>
            </a:r>
            <a:r>
              <a:rPr lang="es-MX" sz="5400" b="1" dirty="0" smtClean="0">
                <a:solidFill>
                  <a:schemeClr val="accent3">
                    <a:lumMod val="50000"/>
                  </a:schemeClr>
                </a:solidFill>
                <a:latin typeface="Amienne" pitchFamily="82" charset="0"/>
              </a:rPr>
              <a:t> M. Lugo Cuevas</a:t>
            </a:r>
          </a:p>
          <a:p>
            <a:pPr marL="457200" indent="-457200" algn="ctr"/>
            <a:r>
              <a:rPr lang="es-MX" sz="5400" b="1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Alejandro Benavides Montoya</a:t>
            </a:r>
          </a:p>
        </p:txBody>
      </p:sp>
      <p:pic>
        <p:nvPicPr>
          <p:cNvPr id="17" name="16 Imagen" descr="globo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339" y="1412776"/>
            <a:ext cx="4058165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-273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800" b="1" dirty="0" smtClean="0">
                <a:solidFill>
                  <a:schemeClr val="tx2"/>
                </a:solidFill>
              </a:rPr>
              <a:t>1. NADCAP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1" y="1397000"/>
          <a:ext cx="720079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  <a:gridCol w="2400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PARTICIPANTES</a:t>
                      </a:r>
                      <a:endParaRPr lang="es-MX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Videoconferencia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Inducción</a:t>
                      </a:r>
                      <a:r>
                        <a:rPr lang="es-MX" sz="2000" baseline="0" dirty="0" smtClean="0">
                          <a:solidFill>
                            <a:schemeClr val="tx2"/>
                          </a:solidFill>
                        </a:rPr>
                        <a:t> NADCAP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2012-02-03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VN,</a:t>
                      </a:r>
                      <a:r>
                        <a:rPr lang="es-MX" sz="2000" baseline="0" dirty="0" smtClean="0">
                          <a:solidFill>
                            <a:schemeClr val="tx2"/>
                          </a:solidFill>
                        </a:rPr>
                        <a:t> CPIC, Laboratorios de Análisis Químicos, Corrosión, MEB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Auditoría</a:t>
                      </a:r>
                      <a:r>
                        <a:rPr lang="es-MX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chemeClr val="tx2"/>
                          </a:solidFill>
                        </a:rPr>
                        <a:t>Honeywell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7-10</a:t>
                      </a:r>
                      <a:r>
                        <a:rPr lang="es-MX" sz="2000" baseline="0" dirty="0" smtClean="0">
                          <a:solidFill>
                            <a:schemeClr val="tx2"/>
                          </a:solidFill>
                        </a:rPr>
                        <a:t> y 13-17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Áreas</a:t>
                      </a:r>
                      <a:r>
                        <a:rPr lang="es-MX" sz="2000" baseline="0" dirty="0" smtClean="0">
                          <a:solidFill>
                            <a:schemeClr val="tx2"/>
                          </a:solidFill>
                        </a:rPr>
                        <a:t> de apoyo del </a:t>
                      </a:r>
                      <a:r>
                        <a:rPr lang="es-MX" sz="2000" dirty="0" smtClean="0">
                          <a:solidFill>
                            <a:schemeClr val="tx2"/>
                          </a:solidFill>
                        </a:rPr>
                        <a:t>SGC,</a:t>
                      </a:r>
                      <a:r>
                        <a:rPr lang="es-MX" sz="2000" baseline="0" dirty="0" smtClean="0">
                          <a:solidFill>
                            <a:schemeClr val="tx2"/>
                          </a:solidFill>
                        </a:rPr>
                        <a:t> laboratorios de Análisis Químicos, Corrosión, MEB</a:t>
                      </a:r>
                      <a:endParaRPr lang="es-MX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-273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2. Acuerdos de Revisiones por la Dirección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20" y="1268760"/>
          <a:ext cx="8640960" cy="4320479"/>
        </p:xfrm>
        <a:graphic>
          <a:graphicData uri="http://schemas.openxmlformats.org/drawingml/2006/table">
            <a:tbl>
              <a:tblPr/>
              <a:tblGrid>
                <a:gridCol w="936104"/>
                <a:gridCol w="3096344"/>
                <a:gridCol w="1944216"/>
                <a:gridCol w="1591089"/>
                <a:gridCol w="1073207"/>
              </a:tblGrid>
              <a:tr h="446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CLAVE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ACUERDO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RESPONSABLE</a:t>
                      </a:r>
                      <a:endParaRPr lang="es-MX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FECHA </a:t>
                      </a:r>
                      <a:endParaRPr lang="es-MX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AVANCE</a:t>
                      </a:r>
                      <a:endParaRPr lang="es-MX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011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01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revisó y validó la política y los objetivos de la calidad así mismo, se verificó su alineación con los objetivos estratégicos Institucionales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 </a:t>
                      </a:r>
                      <a:b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2012-01-31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02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aprobó la reestructuración del Programa Institucional de la Calidad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 </a:t>
                      </a:r>
                      <a:b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Dirección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2012-01-31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03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aprobó el Plan de la Calidad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 </a:t>
                      </a:r>
                      <a:b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2012-01-31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11560" y="6926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</a:rPr>
              <a:t>Generales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-273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2. Acuerdos de Revisiones por la Dirección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19" y="1844824"/>
          <a:ext cx="8640962" cy="3247256"/>
        </p:xfrm>
        <a:graphic>
          <a:graphicData uri="http://schemas.openxmlformats.org/drawingml/2006/table">
            <a:tbl>
              <a:tblPr/>
              <a:tblGrid>
                <a:gridCol w="936105"/>
                <a:gridCol w="3168352"/>
                <a:gridCol w="1944216"/>
                <a:gridCol w="1505339"/>
                <a:gridCol w="108695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CLAVE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ACUERDO</a:t>
                      </a:r>
                      <a:endParaRPr lang="es-MX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RESPONSABLE</a:t>
                      </a:r>
                      <a:endParaRPr lang="es-MX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FECHA</a:t>
                      </a:r>
                      <a:endParaRPr lang="es-MX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AVANCE</a:t>
                      </a:r>
                      <a:endParaRPr lang="es-MX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04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dará seguimiento a todos los comentarios derivados de la retroalimentación del cliente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CPIC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endParaRPr lang="es-MX" sz="18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05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Análisis de los servicios más demandados en los periodos vacacionales de 2008-2011 para verificar la conveniencia de guardias en laboratorios y coordinación de servicios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Vinculación/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Armando Reyes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1er semestre 2012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11560" y="6926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</a:rPr>
              <a:t>Acciones de Mejora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529" y="1509974"/>
          <a:ext cx="8568951" cy="3935250"/>
        </p:xfrm>
        <a:graphic>
          <a:graphicData uri="http://schemas.openxmlformats.org/drawingml/2006/table">
            <a:tbl>
              <a:tblPr/>
              <a:tblGrid>
                <a:gridCol w="1584175"/>
                <a:gridCol w="1368152"/>
                <a:gridCol w="1617781"/>
                <a:gridCol w="802473"/>
                <a:gridCol w="802473"/>
                <a:gridCol w="802473"/>
                <a:gridCol w="1591424"/>
              </a:tblGrid>
              <a:tr h="3217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Objetivos de la Calidad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Acciones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Indicador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Meta 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217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II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Anual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07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Crear una cultura de satisfacción al cliente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Evaluar la satisfacción del cliente con relación a los servicios técnicos ofrecidos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(Quejas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atendidas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Total de quejas 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de Vinculación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Responsable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Equipo de satisfacción del cliente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1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Seguimiento a comentarios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retroalimentación de clientes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  <a:endParaRPr lang="es-MX" sz="18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de Vinculación/ Responsable del Equipo de satisfacción del cliente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10816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ACCIONES, INDICADORES Y METAS ESTRATÉGICOS DEL PLAN DE LA CALIDAD 2012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18" y="1437966"/>
          <a:ext cx="8640961" cy="3935250"/>
        </p:xfrm>
        <a:graphic>
          <a:graphicData uri="http://schemas.openxmlformats.org/drawingml/2006/table">
            <a:tbl>
              <a:tblPr/>
              <a:tblGrid>
                <a:gridCol w="1748063"/>
                <a:gridCol w="1372572"/>
                <a:gridCol w="1372572"/>
                <a:gridCol w="847652"/>
                <a:gridCol w="847652"/>
                <a:gridCol w="847652"/>
                <a:gridCol w="1604798"/>
              </a:tblGrid>
              <a:tr h="3217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Objetivos de </a:t>
                      </a:r>
                      <a:endParaRPr lang="es-MX" sz="18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Calidad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Acciones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 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217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 I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 II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433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Crear una cultura de satisfacción al cliente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Evaluar la satisfacción del cliente con relación a los servicios técnicos ofrecidos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(No. de quejas / No. de servicios técnicos) x 100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 de Vinculación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 Responsable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del Equipo de satisfacción del cliente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Calificación promedio en el sondeo de satisfacción del cliente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8.9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 de Vinculación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 Responsable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del Equipo de satisfacción del cliente</a:t>
                      </a:r>
                      <a:endParaRPr lang="es-MX" sz="18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622429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ACCIONES, INDICADORES Y METAS ESTRATÉGICOS DEL PLAN DE LA CALIDAD 2012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18" y="1332202"/>
          <a:ext cx="8568956" cy="5337158"/>
        </p:xfrm>
        <a:graphic>
          <a:graphicData uri="http://schemas.openxmlformats.org/drawingml/2006/table">
            <a:tbl>
              <a:tblPr/>
              <a:tblGrid>
                <a:gridCol w="1733496"/>
                <a:gridCol w="1361134"/>
                <a:gridCol w="1361134"/>
                <a:gridCol w="840589"/>
                <a:gridCol w="840589"/>
                <a:gridCol w="840589"/>
                <a:gridCol w="1591425"/>
              </a:tblGrid>
              <a:tr h="3368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Objetivos de </a:t>
                      </a:r>
                      <a:endParaRPr lang="es-MX" sz="18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</a:t>
                      </a: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Calidad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Acciones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Indicador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Meta 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85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II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Anual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68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Mantener un sistema de Gestión de la Calidad dinámico y flexible que vele por los intereses de nuestros clientes y de nuestra organización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Garantizar la efectividad de la comunicación de la Institución para el desarrollo de una cultura de la calidad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Reporte de la evaluación de la comunicación interna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 del Equipo de Comunicación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Llevar a cabo las Revisiones por la Dirección en tiempo y forma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No. de Revisiones por la Dirección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Coordinadora del Programa Institucional de la Calidad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 Responsable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Equipo de Planeación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610816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ACCIONES, INDICADORES Y METAS ESTRATÉGICOS DEL PLAN DE LA CALIDAD 2012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0" y="1359720"/>
          <a:ext cx="8784977" cy="5237632"/>
        </p:xfrm>
        <a:graphic>
          <a:graphicData uri="http://schemas.openxmlformats.org/drawingml/2006/table">
            <a:tbl>
              <a:tblPr/>
              <a:tblGrid>
                <a:gridCol w="1584178"/>
                <a:gridCol w="1368152"/>
                <a:gridCol w="1615763"/>
                <a:gridCol w="861780"/>
                <a:gridCol w="861780"/>
                <a:gridCol w="861780"/>
                <a:gridCol w="1631544"/>
              </a:tblGrid>
              <a:tr h="3785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Objetivos de </a:t>
                      </a:r>
                      <a:endParaRPr lang="es-MX" sz="14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Calidad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Acciones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Indicador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Meta 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85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</a:t>
                      </a:r>
                      <a:endParaRPr lang="es-MX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II</a:t>
                      </a:r>
                      <a:endParaRPr lang="es-MX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Anual</a:t>
                      </a:r>
                      <a:endParaRPr lang="es-MX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Distinguirnos por la oportunidad, confiabilidad y competitividad de nuestros servicios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Medir el nivel de</a:t>
                      </a:r>
                      <a:b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oportunidad y</a:t>
                      </a:r>
                      <a:b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competitividad de los</a:t>
                      </a:r>
                      <a:b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servicios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(No. de servicios entregados oportunamente por los laboratorios certificados y/o acreditados /No. de servicios entregados por los laboratorios certificados y/o acreditados) x100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Responsables de los laboratorios en el alcance de la certificación/acreditación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(Rechazos </a:t>
                      </a: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solicitudes de servicios técnicos por falta de capacidad instalada o falta de capacidad disponible / Total de solicitudes de servicios técnicos) x 100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</a:t>
                      </a:r>
                      <a:r>
                        <a:rPr lang="es-MX" sz="1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Académico, Director de Administración, Director de Planeación,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 de Vinculación.</a:t>
                      </a:r>
                      <a:endParaRPr lang="es-MX" sz="14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622429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ACCIONES, INDICADORES Y METAS ESTRATÉGICOS DEL PLAN DE LA CALIDAD 2012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382920"/>
          <a:ext cx="8568951" cy="4854392"/>
        </p:xfrm>
        <a:graphic>
          <a:graphicData uri="http://schemas.openxmlformats.org/drawingml/2006/table">
            <a:tbl>
              <a:tblPr/>
              <a:tblGrid>
                <a:gridCol w="1733496"/>
                <a:gridCol w="1361133"/>
                <a:gridCol w="1361133"/>
                <a:gridCol w="840588"/>
                <a:gridCol w="840588"/>
                <a:gridCol w="840588"/>
                <a:gridCol w="1591425"/>
              </a:tblGrid>
              <a:tr h="3697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Objetivos 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Calidad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Acciones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Indicador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Meta 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Responsable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97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 II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Anual</a:t>
                      </a:r>
                      <a:endParaRPr lang="es-MX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Distinguirnos por la oportunidad, confiabilidad y competitividad de nuestros servicios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Medir el nivel de confiabilidad de los servicios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(No. de ensayos de aptitud ó controles de calidad internos programados/No. de ensayos de aptitud ó controles de calidad internos realizados) x 100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de Vinculación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Responsable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Equipo de satisfacción del cliente</a:t>
                      </a:r>
                    </a:p>
                  </a:txBody>
                  <a:tcPr marL="14886" marR="14886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63230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ACCIONES, INDICADORES Y METAS ESTRATÉGICOS DEL PLAN DE LA CALIDAD 2012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/>
            <a:r>
              <a:rPr lang="es-MX" sz="2400" b="1" dirty="0" smtClean="0">
                <a:solidFill>
                  <a:schemeClr val="tx2"/>
                </a:solidFill>
              </a:rPr>
              <a:t>3. Plan de la Calidad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1152</Words>
  <Application>Microsoft Office PowerPoint</Application>
  <PresentationFormat>Presentación en pantalla (4:3)</PresentationFormat>
  <Paragraphs>289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actualización de Ciencia y Tecnología Ambiental</dc:title>
  <dc:creator>Nicte</dc:creator>
  <cp:lastModifiedBy>melany.guzman</cp:lastModifiedBy>
  <cp:revision>60</cp:revision>
  <dcterms:created xsi:type="dcterms:W3CDTF">2011-10-07T22:50:10Z</dcterms:created>
  <dcterms:modified xsi:type="dcterms:W3CDTF">2012-03-02T18:55:58Z</dcterms:modified>
</cp:coreProperties>
</file>